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256" r:id="rId2"/>
    <p:sldId id="273" r:id="rId3"/>
    <p:sldId id="272" r:id="rId4"/>
    <p:sldId id="276" r:id="rId5"/>
    <p:sldId id="258" r:id="rId6"/>
    <p:sldId id="277" r:id="rId7"/>
    <p:sldId id="278" r:id="rId8"/>
    <p:sldId id="261" r:id="rId9"/>
    <p:sldId id="274" r:id="rId10"/>
    <p:sldId id="259" r:id="rId11"/>
    <p:sldId id="257" r:id="rId12"/>
    <p:sldId id="280" r:id="rId13"/>
    <p:sldId id="281" r:id="rId14"/>
    <p:sldId id="282" r:id="rId15"/>
    <p:sldId id="269" r:id="rId16"/>
    <p:sldId id="270" r:id="rId17"/>
    <p:sldId id="264" r:id="rId18"/>
    <p:sldId id="268" r:id="rId19"/>
    <p:sldId id="265" r:id="rId20"/>
    <p:sldId id="267" r:id="rId21"/>
    <p:sldId id="263"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8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5E305-4752-044A-B15B-981AA12F8CD4}" type="datetimeFigureOut">
              <a:rPr lang="en-US" smtClean="0"/>
              <a:t>8/16/16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F7F4D-8990-544A-B849-D7346588B9E3}" type="slidenum">
              <a:rPr lang="en-US" smtClean="0"/>
              <a:t>‹#›</a:t>
            </a:fld>
            <a:endParaRPr lang="en-US"/>
          </a:p>
        </p:txBody>
      </p:sp>
    </p:spTree>
    <p:extLst>
      <p:ext uri="{BB962C8B-B14F-4D97-AF65-F5344CB8AC3E}">
        <p14:creationId xmlns:p14="http://schemas.microsoft.com/office/powerpoint/2010/main" val="23306699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Mrs. Fulmer’s role at John Rex is to help guide us in creating a learning environment that is Safe, Respectful, and Responsible which is our Code of Conduct. We discuss with the students how walking on the right side of the stairwell, holding on to the railing is “Being Safe.”  We talk about using quiet voices in the cafeteria is being respectful, and we discuss that taking ownership of our behavior is being responsible.  With this code of conduct, we practice the procedures that go along with that.  We practice walking in the hall, transitioning during specials, lining up for dismissal, and waiting in line in the cafeteria.  These procedures, with practice, become routines….and good habits.  For students that struggle with these procedures, we put them on a Discipline Step Plan </a:t>
            </a:r>
            <a:r>
              <a:rPr lang="en-US" b="1" baseline="0" dirty="0" smtClean="0"/>
              <a:t>(Teachers, you may insert YOUR step plan here or use this one) </a:t>
            </a:r>
            <a:r>
              <a:rPr lang="en-US" baseline="0" dirty="0" smtClean="0"/>
              <a:t>to assist them in following procedures.  Please notice that parents are not contacted until (give stem level) unless the infraction calls for it.  We are trying to instill “self discipline” within our students to help them mature in to self-regulating adults. </a:t>
            </a:r>
            <a:endParaRPr lang="en-US" dirty="0" smtClean="0"/>
          </a:p>
          <a:p>
            <a:pPr marL="0" indent="0" algn="l">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BEDAE2E-1F63-BA4A-95CC-E74C3FB52C06}" type="slidenum">
              <a:rPr lang="en-US" smtClean="0"/>
              <a:t>15</a:t>
            </a:fld>
            <a:endParaRPr lang="en-US"/>
          </a:p>
        </p:txBody>
      </p:sp>
    </p:spTree>
    <p:extLst>
      <p:ext uri="{BB962C8B-B14F-4D97-AF65-F5344CB8AC3E}">
        <p14:creationId xmlns:p14="http://schemas.microsoft.com/office/powerpoint/2010/main" val="996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Responsive Classroom</a:t>
            </a:r>
            <a:r>
              <a:rPr lang="en-US" baseline="0" dirty="0" smtClean="0"/>
              <a:t> approach is a way of creating a school climate that enables optimal academic and social growth.  This approach ensures positive behavior and productive learning is taking place throughout the school, not just when the students are in my class.  Our goal is that all students feel physically and emotionally safe in the school and develop self discipline skills for working and learning together.</a:t>
            </a:r>
          </a:p>
          <a:p>
            <a:r>
              <a:rPr lang="en-US" dirty="0" smtClean="0"/>
              <a:t>We are using this approach to ensure consistent behavior expectations of all students, teaching positive behavior to all students, and establishing school</a:t>
            </a:r>
            <a:r>
              <a:rPr lang="en-US" baseline="0" dirty="0" smtClean="0"/>
              <a:t> wide procedures for misbehavior.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Thursday folders will be sent home each week with completed student work, various communications from the teacher, the school, and the PTA.  </a:t>
            </a:r>
            <a:r>
              <a:rPr lang="en-US" sz="1200" smtClean="0"/>
              <a:t>Parents are to sign and return the folder to school each Friday.</a:t>
            </a:r>
          </a:p>
          <a:p>
            <a:endParaRPr lang="en-US" dirty="0" smtClean="0"/>
          </a:p>
        </p:txBody>
      </p:sp>
      <p:sp>
        <p:nvSpPr>
          <p:cNvPr id="4" name="Slide Number Placeholder 3"/>
          <p:cNvSpPr>
            <a:spLocks noGrp="1"/>
          </p:cNvSpPr>
          <p:nvPr>
            <p:ph type="sldNum" sz="quarter" idx="10"/>
          </p:nvPr>
        </p:nvSpPr>
        <p:spPr/>
        <p:txBody>
          <a:bodyPr/>
          <a:lstStyle/>
          <a:p>
            <a:fld id="{3BEDAE2E-1F63-BA4A-95CC-E74C3FB52C06}" type="slidenum">
              <a:rPr lang="en-US" smtClean="0"/>
              <a:t>22</a:t>
            </a:fld>
            <a:endParaRPr lang="en-US"/>
          </a:p>
        </p:txBody>
      </p:sp>
    </p:spTree>
    <p:extLst>
      <p:ext uri="{BB962C8B-B14F-4D97-AF65-F5344CB8AC3E}">
        <p14:creationId xmlns:p14="http://schemas.microsoft.com/office/powerpoint/2010/main" val="297619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8/16/16</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8/16/16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8/16/16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8/16/16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8/16/16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8/16/16</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igueroajrces.weebly.com" TargetMode="Externa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000" dirty="0" smtClean="0">
                <a:latin typeface="Apple Chancery"/>
                <a:cs typeface="Apple Chancery"/>
              </a:rPr>
              <a:t>Ms. Figueroa </a:t>
            </a:r>
            <a:endParaRPr lang="en-US" sz="7000" dirty="0">
              <a:latin typeface="Apple Chancery"/>
              <a:cs typeface="Apple Chancery"/>
            </a:endParaRPr>
          </a:p>
        </p:txBody>
      </p:sp>
      <p:sp>
        <p:nvSpPr>
          <p:cNvPr id="3" name="Subtitle 2"/>
          <p:cNvSpPr>
            <a:spLocks noGrp="1"/>
          </p:cNvSpPr>
          <p:nvPr>
            <p:ph type="subTitle" idx="1"/>
          </p:nvPr>
        </p:nvSpPr>
        <p:spPr/>
        <p:txBody>
          <a:bodyPr>
            <a:noAutofit/>
          </a:bodyPr>
          <a:lstStyle/>
          <a:p>
            <a:r>
              <a:rPr lang="en-US" sz="5000" b="1" dirty="0" smtClean="0"/>
              <a:t>Pre-K Class </a:t>
            </a:r>
            <a:endParaRPr lang="en-US" sz="5000" b="1" dirty="0"/>
          </a:p>
        </p:txBody>
      </p:sp>
    </p:spTree>
    <p:extLst>
      <p:ext uri="{BB962C8B-B14F-4D97-AF65-F5344CB8AC3E}">
        <p14:creationId xmlns:p14="http://schemas.microsoft.com/office/powerpoint/2010/main" val="1586292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Class units </a:t>
            </a:r>
            <a:endParaRPr lang="en-US" sz="4500" dirty="0"/>
          </a:p>
        </p:txBody>
      </p:sp>
      <p:graphicFrame>
        <p:nvGraphicFramePr>
          <p:cNvPr id="5" name="Table 4"/>
          <p:cNvGraphicFramePr>
            <a:graphicFrameLocks noGrp="1"/>
          </p:cNvGraphicFramePr>
          <p:nvPr>
            <p:extLst>
              <p:ext uri="{D42A27DB-BD31-4B8C-83A1-F6EECF244321}">
                <p14:modId xmlns:p14="http://schemas.microsoft.com/office/powerpoint/2010/main" val="3326301889"/>
              </p:ext>
            </p:extLst>
          </p:nvPr>
        </p:nvGraphicFramePr>
        <p:xfrm>
          <a:off x="1532600" y="2534672"/>
          <a:ext cx="6101751" cy="2678237"/>
        </p:xfrm>
        <a:graphic>
          <a:graphicData uri="http://schemas.openxmlformats.org/drawingml/2006/table">
            <a:tbl>
              <a:tblPr firstRow="1" bandRow="1">
                <a:tableStyleId>{073A0DAA-6AF3-43AB-8588-CEC1D06C72B9}</a:tableStyleId>
              </a:tblPr>
              <a:tblGrid>
                <a:gridCol w="2909710"/>
                <a:gridCol w="3192041"/>
              </a:tblGrid>
              <a:tr h="577786">
                <a:tc>
                  <a:txBody>
                    <a:bodyPr/>
                    <a:lstStyle/>
                    <a:p>
                      <a:r>
                        <a:rPr lang="en-US" sz="2800" dirty="0" smtClean="0"/>
                        <a:t>August </a:t>
                      </a:r>
                      <a:endParaRPr lang="en-US" sz="2800" dirty="0"/>
                    </a:p>
                  </a:txBody>
                  <a:tcPr/>
                </a:tc>
                <a:tc>
                  <a:txBody>
                    <a:bodyPr/>
                    <a:lstStyle/>
                    <a:p>
                      <a:r>
                        <a:rPr lang="en-US" sz="2800" dirty="0" smtClean="0"/>
                        <a:t>My Feelings and All About</a:t>
                      </a:r>
                      <a:r>
                        <a:rPr lang="en-US" sz="2800" baseline="0" dirty="0" smtClean="0"/>
                        <a:t> Me Unit </a:t>
                      </a:r>
                      <a:endParaRPr lang="en-US" sz="2800" dirty="0"/>
                    </a:p>
                  </a:txBody>
                  <a:tcPr/>
                </a:tc>
              </a:tr>
              <a:tr h="577786">
                <a:tc>
                  <a:txBody>
                    <a:bodyPr/>
                    <a:lstStyle/>
                    <a:p>
                      <a:r>
                        <a:rPr lang="en-US" sz="2800" dirty="0" smtClean="0"/>
                        <a:t>September </a:t>
                      </a:r>
                      <a:endParaRPr lang="en-US" sz="2800" dirty="0"/>
                    </a:p>
                  </a:txBody>
                  <a:tcPr/>
                </a:tc>
                <a:tc>
                  <a:txBody>
                    <a:bodyPr/>
                    <a:lstStyle/>
                    <a:p>
                      <a:r>
                        <a:rPr lang="en-US" sz="2800" dirty="0" smtClean="0"/>
                        <a:t>Community</a:t>
                      </a:r>
                      <a:r>
                        <a:rPr lang="en-US" sz="2800" baseline="0" dirty="0" smtClean="0"/>
                        <a:t> Helpers </a:t>
                      </a:r>
                      <a:endParaRPr lang="en-US" sz="2800" dirty="0"/>
                    </a:p>
                  </a:txBody>
                  <a:tcPr/>
                </a:tc>
              </a:tr>
              <a:tr h="577786">
                <a:tc>
                  <a:txBody>
                    <a:bodyPr/>
                    <a:lstStyle/>
                    <a:p>
                      <a:r>
                        <a:rPr lang="en-US" sz="2800" dirty="0" smtClean="0"/>
                        <a:t>October </a:t>
                      </a:r>
                      <a:endParaRPr lang="en-US" sz="2800" dirty="0"/>
                    </a:p>
                  </a:txBody>
                  <a:tcPr/>
                </a:tc>
                <a:tc>
                  <a:txBody>
                    <a:bodyPr/>
                    <a:lstStyle/>
                    <a:p>
                      <a:r>
                        <a:rPr lang="en-US" sz="2800" dirty="0" smtClean="0"/>
                        <a:t>Pumpkins</a:t>
                      </a:r>
                      <a:endParaRPr lang="en-US" sz="2800" dirty="0"/>
                    </a:p>
                  </a:txBody>
                  <a:tcPr/>
                </a:tc>
              </a:tr>
              <a:tr h="577786">
                <a:tc>
                  <a:txBody>
                    <a:bodyPr/>
                    <a:lstStyle/>
                    <a:p>
                      <a:r>
                        <a:rPr lang="en-US" sz="2800" dirty="0" smtClean="0"/>
                        <a:t>November </a:t>
                      </a:r>
                      <a:endParaRPr lang="en-US" sz="2800" dirty="0"/>
                    </a:p>
                  </a:txBody>
                  <a:tcPr/>
                </a:tc>
                <a:tc>
                  <a:txBody>
                    <a:bodyPr/>
                    <a:lstStyle/>
                    <a:p>
                      <a:r>
                        <a:rPr lang="en-US" sz="2800" dirty="0" smtClean="0"/>
                        <a:t>The</a:t>
                      </a:r>
                      <a:r>
                        <a:rPr lang="en-US" sz="2800" baseline="0" dirty="0" smtClean="0"/>
                        <a:t> Season of Fall </a:t>
                      </a:r>
                      <a:endParaRPr lang="en-US" sz="2800" dirty="0"/>
                    </a:p>
                  </a:txBody>
                  <a:tcPr/>
                </a:tc>
              </a:tr>
            </a:tbl>
          </a:graphicData>
        </a:graphic>
      </p:graphicFrame>
    </p:spTree>
    <p:extLst>
      <p:ext uri="{BB962C8B-B14F-4D97-AF65-F5344CB8AC3E}">
        <p14:creationId xmlns:p14="http://schemas.microsoft.com/office/powerpoint/2010/main" val="1057578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Classroom Management </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00062782"/>
              </p:ext>
            </p:extLst>
          </p:nvPr>
        </p:nvGraphicFramePr>
        <p:xfrm>
          <a:off x="1246552" y="1983153"/>
          <a:ext cx="6373446" cy="4048759"/>
        </p:xfrm>
        <a:graphic>
          <a:graphicData uri="http://schemas.openxmlformats.org/drawingml/2006/table">
            <a:tbl>
              <a:tblPr firstRow="1" bandRow="1">
                <a:tableStyleId>{073A0DAA-6AF3-43AB-8588-CEC1D06C72B9}</a:tableStyleId>
              </a:tblPr>
              <a:tblGrid>
                <a:gridCol w="2124482"/>
                <a:gridCol w="2124482"/>
                <a:gridCol w="2124482"/>
              </a:tblGrid>
              <a:tr h="638126">
                <a:tc>
                  <a:txBody>
                    <a:bodyPr/>
                    <a:lstStyle/>
                    <a:p>
                      <a:r>
                        <a:rPr lang="en-US" dirty="0" smtClean="0"/>
                        <a:t>Class Expectation</a:t>
                      </a:r>
                      <a:r>
                        <a:rPr lang="en-US" baseline="0" dirty="0" smtClean="0"/>
                        <a:t> </a:t>
                      </a:r>
                    </a:p>
                  </a:txBody>
                  <a:tcPr/>
                </a:tc>
                <a:tc>
                  <a:txBody>
                    <a:bodyPr/>
                    <a:lstStyle/>
                    <a:p>
                      <a:r>
                        <a:rPr lang="en-US" dirty="0" smtClean="0"/>
                        <a:t>Not Following Expectations</a:t>
                      </a:r>
                      <a:r>
                        <a:rPr lang="en-US" baseline="0" dirty="0" smtClean="0"/>
                        <a:t> </a:t>
                      </a:r>
                      <a:endParaRPr lang="en-US" dirty="0"/>
                    </a:p>
                  </a:txBody>
                  <a:tcPr/>
                </a:tc>
                <a:tc>
                  <a:txBody>
                    <a:bodyPr/>
                    <a:lstStyle/>
                    <a:p>
                      <a:r>
                        <a:rPr lang="en-US" dirty="0" smtClean="0"/>
                        <a:t>Requires a consequence </a:t>
                      </a:r>
                    </a:p>
                  </a:txBody>
                  <a:tcPr/>
                </a:tc>
              </a:tr>
              <a:tr h="370840">
                <a:tc>
                  <a:txBody>
                    <a:bodyPr/>
                    <a:lstStyle/>
                    <a:p>
                      <a:r>
                        <a:rPr lang="en-US" dirty="0" smtClean="0"/>
                        <a:t>Sharing </a:t>
                      </a:r>
                      <a:endParaRPr lang="en-US" dirty="0"/>
                    </a:p>
                  </a:txBody>
                  <a:tcPr/>
                </a:tc>
                <a:tc>
                  <a:txBody>
                    <a:bodyPr/>
                    <a:lstStyle/>
                    <a:p>
                      <a:r>
                        <a:rPr lang="en-US" dirty="0" smtClean="0"/>
                        <a:t>Blurting out </a:t>
                      </a:r>
                      <a:endParaRPr lang="en-US" dirty="0"/>
                    </a:p>
                  </a:txBody>
                  <a:tcPr/>
                </a:tc>
                <a:tc>
                  <a:txBody>
                    <a:bodyPr/>
                    <a:lstStyle/>
                    <a:p>
                      <a:r>
                        <a:rPr lang="en-US" dirty="0" smtClean="0"/>
                        <a:t>Hitting </a:t>
                      </a:r>
                    </a:p>
                  </a:txBody>
                  <a:tcPr/>
                </a:tc>
              </a:tr>
              <a:tr h="370840">
                <a:tc>
                  <a:txBody>
                    <a:bodyPr/>
                    <a:lstStyle/>
                    <a:p>
                      <a:r>
                        <a:rPr lang="en-US" dirty="0" smtClean="0"/>
                        <a:t>Raising Hand </a:t>
                      </a:r>
                      <a:endParaRPr lang="en-US" dirty="0"/>
                    </a:p>
                  </a:txBody>
                  <a:tcPr/>
                </a:tc>
                <a:tc>
                  <a:txBody>
                    <a:bodyPr/>
                    <a:lstStyle/>
                    <a:p>
                      <a:r>
                        <a:rPr lang="en-US" dirty="0" smtClean="0"/>
                        <a:t>Interrupting </a:t>
                      </a:r>
                      <a:endParaRPr lang="en-US" dirty="0"/>
                    </a:p>
                  </a:txBody>
                  <a:tcPr/>
                </a:tc>
                <a:tc>
                  <a:txBody>
                    <a:bodyPr/>
                    <a:lstStyle/>
                    <a:p>
                      <a:r>
                        <a:rPr lang="en-US" dirty="0" smtClean="0"/>
                        <a:t>Kicking </a:t>
                      </a:r>
                      <a:endParaRPr lang="en-US" dirty="0"/>
                    </a:p>
                  </a:txBody>
                  <a:tcPr/>
                </a:tc>
              </a:tr>
              <a:tr h="370840">
                <a:tc>
                  <a:txBody>
                    <a:bodyPr/>
                    <a:lstStyle/>
                    <a:p>
                      <a:r>
                        <a:rPr lang="en-US" dirty="0" smtClean="0"/>
                        <a:t>Sitting </a:t>
                      </a:r>
                      <a:r>
                        <a:rPr lang="en-US" dirty="0" err="1" smtClean="0"/>
                        <a:t>Criss</a:t>
                      </a:r>
                      <a:r>
                        <a:rPr lang="en-US" dirty="0" smtClean="0"/>
                        <a:t>- Cross </a:t>
                      </a:r>
                      <a:endParaRPr lang="en-US" dirty="0"/>
                    </a:p>
                  </a:txBody>
                  <a:tcPr/>
                </a:tc>
                <a:tc>
                  <a:txBody>
                    <a:bodyPr/>
                    <a:lstStyle/>
                    <a:p>
                      <a:r>
                        <a:rPr lang="en-US" dirty="0" smtClean="0"/>
                        <a:t>Talking during</a:t>
                      </a:r>
                      <a:r>
                        <a:rPr lang="en-US" baseline="0" dirty="0" smtClean="0"/>
                        <a:t> carpet time or laying down during carpet time</a:t>
                      </a:r>
                      <a:endParaRPr lang="en-US" dirty="0"/>
                    </a:p>
                  </a:txBody>
                  <a:tcPr/>
                </a:tc>
                <a:tc>
                  <a:txBody>
                    <a:bodyPr/>
                    <a:lstStyle/>
                    <a:p>
                      <a:r>
                        <a:rPr lang="en-US" dirty="0" smtClean="0"/>
                        <a:t>Spitting </a:t>
                      </a:r>
                      <a:endParaRPr lang="en-US" dirty="0"/>
                    </a:p>
                  </a:txBody>
                  <a:tcPr/>
                </a:tc>
              </a:tr>
              <a:tr h="370840">
                <a:tc>
                  <a:txBody>
                    <a:bodyPr/>
                    <a:lstStyle/>
                    <a:p>
                      <a:r>
                        <a:rPr lang="en-US" dirty="0" smtClean="0"/>
                        <a:t>Listening </a:t>
                      </a:r>
                      <a:endParaRPr lang="en-US" dirty="0"/>
                    </a:p>
                  </a:txBody>
                  <a:tcPr/>
                </a:tc>
                <a:tc>
                  <a:txBody>
                    <a:bodyPr/>
                    <a:lstStyle/>
                    <a:p>
                      <a:r>
                        <a:rPr lang="en-US" dirty="0" smtClean="0"/>
                        <a:t>Tattling </a:t>
                      </a:r>
                      <a:endParaRPr lang="en-US" dirty="0"/>
                    </a:p>
                  </a:txBody>
                  <a:tcPr/>
                </a:tc>
                <a:tc>
                  <a:txBody>
                    <a:bodyPr/>
                    <a:lstStyle/>
                    <a:p>
                      <a:r>
                        <a:rPr lang="en-US" dirty="0" smtClean="0"/>
                        <a:t>Pushing </a:t>
                      </a:r>
                      <a:endParaRPr lang="en-US" dirty="0"/>
                    </a:p>
                  </a:txBody>
                  <a:tcPr/>
                </a:tc>
              </a:tr>
              <a:tr h="370840">
                <a:tc>
                  <a:txBody>
                    <a:bodyPr/>
                    <a:lstStyle/>
                    <a:p>
                      <a:r>
                        <a:rPr lang="en-US" dirty="0" smtClean="0"/>
                        <a:t>Walking Feet </a:t>
                      </a:r>
                      <a:endParaRPr lang="en-US" dirty="0"/>
                    </a:p>
                  </a:txBody>
                  <a:tcPr/>
                </a:tc>
                <a:tc>
                  <a:txBody>
                    <a:bodyPr/>
                    <a:lstStyle/>
                    <a:p>
                      <a:r>
                        <a:rPr lang="en-US" dirty="0" smtClean="0"/>
                        <a:t>Running inside </a:t>
                      </a:r>
                      <a:endParaRPr lang="en-US" dirty="0"/>
                    </a:p>
                  </a:txBody>
                  <a:tcPr/>
                </a:tc>
                <a:tc>
                  <a:txBody>
                    <a:bodyPr/>
                    <a:lstStyle/>
                    <a:p>
                      <a:r>
                        <a:rPr lang="en-US" dirty="0" smtClean="0"/>
                        <a:t>Yelling </a:t>
                      </a:r>
                      <a:endParaRPr lang="en-US" dirty="0"/>
                    </a:p>
                  </a:txBody>
                  <a:tcPr/>
                </a:tc>
              </a:tr>
              <a:tr h="370840">
                <a:tc>
                  <a:txBody>
                    <a:bodyPr/>
                    <a:lstStyle/>
                    <a:p>
                      <a:r>
                        <a:rPr lang="en-US" dirty="0" smtClean="0"/>
                        <a:t>Helping hands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keeping hands or feet to themselves </a:t>
                      </a:r>
                    </a:p>
                  </a:txBody>
                  <a:tcPr/>
                </a:tc>
                <a:tc>
                  <a:txBody>
                    <a:bodyPr/>
                    <a:lstStyle/>
                    <a:p>
                      <a:r>
                        <a:rPr lang="en-US" dirty="0" smtClean="0"/>
                        <a:t>Back talking </a:t>
                      </a:r>
                      <a:endParaRPr lang="en-US" dirty="0"/>
                    </a:p>
                  </a:txBody>
                  <a:tcPr/>
                </a:tc>
              </a:tr>
              <a:tr h="370840">
                <a:tc>
                  <a:txBody>
                    <a:bodyPr/>
                    <a:lstStyle/>
                    <a:p>
                      <a:r>
                        <a:rPr lang="en-US" dirty="0" smtClean="0"/>
                        <a:t>Cleaning Up</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Breaking toys </a:t>
                      </a: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16808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Scholastics book Order </a:t>
            </a:r>
            <a:endParaRPr lang="en-US" dirty="0"/>
          </a:p>
        </p:txBody>
      </p:sp>
      <p:sp>
        <p:nvSpPr>
          <p:cNvPr id="3" name="Content Placeholder 2"/>
          <p:cNvSpPr>
            <a:spLocks noGrp="1"/>
          </p:cNvSpPr>
          <p:nvPr>
            <p:ph idx="1"/>
          </p:nvPr>
        </p:nvSpPr>
        <p:spPr/>
        <p:txBody>
          <a:bodyPr/>
          <a:lstStyle/>
          <a:p>
            <a:r>
              <a:rPr lang="en-US" b="1" dirty="0" smtClean="0"/>
              <a:t>Class Code P64CC</a:t>
            </a:r>
            <a:endParaRPr lang="en-US" b="1" dirty="0"/>
          </a:p>
        </p:txBody>
      </p:sp>
      <p:pic>
        <p:nvPicPr>
          <p:cNvPr id="4" name="Picture 3" descr="Screen Shot 2016-08-05 at 9.37.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808" y="2968233"/>
            <a:ext cx="4042652" cy="2703028"/>
          </a:xfrm>
          <a:prstGeom prst="rect">
            <a:avLst/>
          </a:prstGeom>
        </p:spPr>
      </p:pic>
    </p:spTree>
    <p:extLst>
      <p:ext uri="{BB962C8B-B14F-4D97-AF65-F5344CB8AC3E}">
        <p14:creationId xmlns:p14="http://schemas.microsoft.com/office/powerpoint/2010/main" val="37546658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Dojo </a:t>
            </a:r>
            <a:endParaRPr lang="en-US" dirty="0"/>
          </a:p>
        </p:txBody>
      </p:sp>
      <p:pic>
        <p:nvPicPr>
          <p:cNvPr id="4" name="Content Placeholder 3" descr="Screen Shot 2016-08-18 at 1.43.41 PM.png"/>
          <p:cNvPicPr>
            <a:picLocks noGrp="1" noChangeAspect="1"/>
          </p:cNvPicPr>
          <p:nvPr>
            <p:ph idx="1"/>
          </p:nvPr>
        </p:nvPicPr>
        <p:blipFill>
          <a:blip r:embed="rId2">
            <a:extLst>
              <a:ext uri="{28A0092B-C50C-407E-A947-70E740481C1C}">
                <a14:useLocalDpi xmlns:a14="http://schemas.microsoft.com/office/drawing/2010/main" val="0"/>
              </a:ext>
            </a:extLst>
          </a:blip>
          <a:srcRect t="32806" b="32806"/>
          <a:stretch>
            <a:fillRect/>
          </a:stretch>
        </p:blipFill>
        <p:spPr>
          <a:xfrm>
            <a:off x="1521008" y="2369372"/>
            <a:ext cx="6400800" cy="3048001"/>
          </a:xfrm>
        </p:spPr>
      </p:pic>
      <p:sp>
        <p:nvSpPr>
          <p:cNvPr id="5" name="TextBox 4"/>
          <p:cNvSpPr txBox="1"/>
          <p:nvPr/>
        </p:nvSpPr>
        <p:spPr>
          <a:xfrm>
            <a:off x="2996469" y="5337420"/>
            <a:ext cx="3079473" cy="369332"/>
          </a:xfrm>
          <a:prstGeom prst="rect">
            <a:avLst/>
          </a:prstGeom>
          <a:noFill/>
        </p:spPr>
        <p:txBody>
          <a:bodyPr wrap="square" rtlCol="0">
            <a:spAutoFit/>
          </a:bodyPr>
          <a:lstStyle/>
          <a:p>
            <a:r>
              <a:rPr lang="en-US" dirty="0" smtClean="0"/>
              <a:t>Stay connected with class Dojo.</a:t>
            </a:r>
            <a:endParaRPr lang="en-US" dirty="0"/>
          </a:p>
        </p:txBody>
      </p:sp>
    </p:spTree>
    <p:extLst>
      <p:ext uri="{BB962C8B-B14F-4D97-AF65-F5344CB8AC3E}">
        <p14:creationId xmlns:p14="http://schemas.microsoft.com/office/powerpoint/2010/main" val="1395008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243" y="1295400"/>
            <a:ext cx="7841166" cy="685800"/>
          </a:xfrm>
        </p:spPr>
        <p:txBody>
          <a:bodyPr>
            <a:normAutofit/>
          </a:bodyPr>
          <a:lstStyle/>
          <a:p>
            <a:r>
              <a:rPr lang="en-US" sz="2500" dirty="0" smtClean="0">
                <a:solidFill>
                  <a:srgbClr val="800000"/>
                </a:solidFill>
                <a:hlinkClick r:id="rId2"/>
              </a:rPr>
              <a:t>http</a:t>
            </a:r>
            <a:r>
              <a:rPr lang="en-US" sz="2500" dirty="0">
                <a:solidFill>
                  <a:srgbClr val="800000"/>
                </a:solidFill>
                <a:hlinkClick r:id="rId2"/>
              </a:rPr>
              <a:t>://figueroajrces.weebly.com</a:t>
            </a:r>
            <a:endParaRPr lang="en-US" sz="2500" dirty="0">
              <a:solidFill>
                <a:srgbClr val="800000"/>
              </a:solidFill>
            </a:endParaRPr>
          </a:p>
        </p:txBody>
      </p:sp>
      <p:pic>
        <p:nvPicPr>
          <p:cNvPr id="4" name="Content Placeholder 3" descr="Screen Shot 2016-08-18 at 4.00.08 PM.png"/>
          <p:cNvPicPr>
            <a:picLocks noGrp="1" noChangeAspect="1"/>
          </p:cNvPicPr>
          <p:nvPr>
            <p:ph idx="1"/>
          </p:nvPr>
        </p:nvPicPr>
        <p:blipFill>
          <a:blip r:embed="rId3">
            <a:extLst>
              <a:ext uri="{28A0092B-C50C-407E-A947-70E740481C1C}">
                <a14:useLocalDpi xmlns:a14="http://schemas.microsoft.com/office/drawing/2010/main" val="0"/>
              </a:ext>
            </a:extLst>
          </a:blip>
          <a:srcRect l="1668" r="1668"/>
          <a:stretch>
            <a:fillRect/>
          </a:stretch>
        </p:blipFill>
        <p:spPr/>
      </p:pic>
    </p:spTree>
    <p:extLst>
      <p:ext uri="{BB962C8B-B14F-4D97-AF65-F5344CB8AC3E}">
        <p14:creationId xmlns:p14="http://schemas.microsoft.com/office/powerpoint/2010/main" val="212078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R02-Melodie Fulmer.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763" t="22502" b="22502"/>
          <a:stretch/>
        </p:blipFill>
        <p:spPr>
          <a:xfrm>
            <a:off x="6627921" y="967480"/>
            <a:ext cx="1145465" cy="852792"/>
          </a:xfrm>
        </p:spPr>
      </p:pic>
      <p:sp>
        <p:nvSpPr>
          <p:cNvPr id="6" name="TextBox 5"/>
          <p:cNvSpPr txBox="1"/>
          <p:nvPr/>
        </p:nvSpPr>
        <p:spPr>
          <a:xfrm>
            <a:off x="5565463" y="1763705"/>
            <a:ext cx="3245482" cy="461665"/>
          </a:xfrm>
          <a:prstGeom prst="rect">
            <a:avLst/>
          </a:prstGeom>
          <a:noFill/>
        </p:spPr>
        <p:txBody>
          <a:bodyPr wrap="square" rtlCol="0">
            <a:spAutoFit/>
          </a:bodyPr>
          <a:lstStyle/>
          <a:p>
            <a:pPr algn="ctr"/>
            <a:r>
              <a:rPr lang="en-US" sz="1200" dirty="0" smtClean="0"/>
              <a:t>Mrs. </a:t>
            </a:r>
            <a:r>
              <a:rPr lang="en-US" sz="1200" dirty="0" err="1" smtClean="0"/>
              <a:t>Melodie</a:t>
            </a:r>
            <a:r>
              <a:rPr lang="en-US" sz="1200" dirty="0" smtClean="0"/>
              <a:t> Fulmer</a:t>
            </a:r>
          </a:p>
          <a:p>
            <a:pPr algn="ctr"/>
            <a:r>
              <a:rPr lang="en-US" sz="1200" dirty="0" smtClean="0"/>
              <a:t>Dean of Students</a:t>
            </a:r>
            <a:endParaRPr lang="en-US" sz="1200" dirty="0"/>
          </a:p>
        </p:txBody>
      </p:sp>
      <p:sp>
        <p:nvSpPr>
          <p:cNvPr id="7" name="TextBox 6"/>
          <p:cNvSpPr txBox="1"/>
          <p:nvPr/>
        </p:nvSpPr>
        <p:spPr>
          <a:xfrm>
            <a:off x="0" y="1235496"/>
            <a:ext cx="7444259" cy="584776"/>
          </a:xfrm>
          <a:prstGeom prst="rect">
            <a:avLst/>
          </a:prstGeom>
          <a:noFill/>
        </p:spPr>
        <p:txBody>
          <a:bodyPr wrap="square" rtlCol="0">
            <a:spAutoFit/>
          </a:bodyPr>
          <a:lstStyle/>
          <a:p>
            <a:pPr algn="ctr"/>
            <a:r>
              <a:rPr lang="en-US" sz="3200" dirty="0" smtClean="0"/>
              <a:t>School Wide Discipline Step Plan </a:t>
            </a:r>
            <a:endParaRPr lang="en-US" sz="3200" dirty="0"/>
          </a:p>
        </p:txBody>
      </p:sp>
      <p:pic>
        <p:nvPicPr>
          <p:cNvPr id="9" name="Picture 8" descr="screenshot of step discip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863" y="2221747"/>
            <a:ext cx="7071346" cy="3063495"/>
          </a:xfrm>
          <a:prstGeom prst="rect">
            <a:avLst/>
          </a:prstGeom>
        </p:spPr>
      </p:pic>
    </p:spTree>
    <p:extLst>
      <p:ext uri="{BB962C8B-B14F-4D97-AF65-F5344CB8AC3E}">
        <p14:creationId xmlns:p14="http://schemas.microsoft.com/office/powerpoint/2010/main" val="3411811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Parent Communication &amp; </a:t>
            </a:r>
            <a:br>
              <a:rPr lang="en-US" sz="2200" dirty="0" smtClean="0"/>
            </a:br>
            <a:r>
              <a:rPr lang="en-US" sz="2200" dirty="0" smtClean="0"/>
              <a:t>Thursday Folders </a:t>
            </a:r>
            <a:endParaRPr lang="en-US" sz="2200" dirty="0"/>
          </a:p>
        </p:txBody>
      </p:sp>
      <p:sp>
        <p:nvSpPr>
          <p:cNvPr id="3" name="Content Placeholder 2"/>
          <p:cNvSpPr>
            <a:spLocks noGrp="1"/>
          </p:cNvSpPr>
          <p:nvPr>
            <p:ph idx="1"/>
          </p:nvPr>
        </p:nvSpPr>
        <p:spPr>
          <a:xfrm>
            <a:off x="869707" y="2438400"/>
            <a:ext cx="7316580" cy="3048001"/>
          </a:xfrm>
        </p:spPr>
        <p:txBody>
          <a:bodyPr>
            <a:noAutofit/>
          </a:bodyPr>
          <a:lstStyle/>
          <a:p>
            <a:r>
              <a:rPr lang="en-US" sz="2500" i="1" dirty="0" smtClean="0"/>
              <a:t>Folders will be going home please check them so upcoming school events, parent notes, or homework. </a:t>
            </a:r>
          </a:p>
          <a:p>
            <a:r>
              <a:rPr lang="en-US" sz="2500" dirty="0" smtClean="0"/>
              <a:t>Fill free to write me a note if a change has gone on at home that I need to be aware of. For example, was sick, family death, or late getting to bed. </a:t>
            </a:r>
            <a:endParaRPr lang="en-US" sz="2500" dirty="0"/>
          </a:p>
        </p:txBody>
      </p:sp>
    </p:spTree>
    <p:extLst>
      <p:ext uri="{BB962C8B-B14F-4D97-AF65-F5344CB8AC3E}">
        <p14:creationId xmlns:p14="http://schemas.microsoft.com/office/powerpoint/2010/main" val="29435425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212" y="964282"/>
            <a:ext cx="6172200" cy="1143000"/>
          </a:xfrm>
        </p:spPr>
        <p:txBody>
          <a:bodyPr>
            <a:normAutofit fontScale="90000"/>
          </a:bodyPr>
          <a:lstStyle/>
          <a:p>
            <a:r>
              <a:rPr lang="en-US" i="1" dirty="0" smtClean="0"/>
              <a:t>Math Perspectives </a:t>
            </a:r>
            <a:br>
              <a:rPr lang="en-US" i="1" dirty="0" smtClean="0"/>
            </a:br>
            <a:r>
              <a:rPr lang="en-US" i="1" dirty="0" smtClean="0"/>
              <a:t>Pre-K </a:t>
            </a:r>
            <a:r>
              <a:rPr lang="en-US" sz="3600" dirty="0" smtClean="0"/>
              <a:t>Curriculum</a:t>
            </a:r>
            <a:endParaRPr lang="en-US" sz="3600" dirty="0"/>
          </a:p>
        </p:txBody>
      </p:sp>
      <p:sp>
        <p:nvSpPr>
          <p:cNvPr id="3" name="Content Placeholder 2"/>
          <p:cNvSpPr>
            <a:spLocks noGrp="1"/>
          </p:cNvSpPr>
          <p:nvPr>
            <p:ph idx="1"/>
          </p:nvPr>
        </p:nvSpPr>
        <p:spPr>
          <a:xfrm>
            <a:off x="0" y="1955465"/>
            <a:ext cx="7467600" cy="4525963"/>
          </a:xfrm>
        </p:spPr>
        <p:txBody>
          <a:bodyPr/>
          <a:lstStyle/>
          <a:p>
            <a:pPr marL="0" indent="0" algn="ctr">
              <a:buNone/>
            </a:pPr>
            <a:endParaRPr lang="en-US" sz="2000" dirty="0" smtClean="0"/>
          </a:p>
          <a:p>
            <a:pPr algn="ctr"/>
            <a:r>
              <a:rPr lang="en-US" sz="2500" dirty="0" smtClean="0"/>
              <a:t>Emphasis on Developing Number Concepts</a:t>
            </a:r>
          </a:p>
          <a:p>
            <a:pPr algn="ctr"/>
            <a:r>
              <a:rPr lang="en-US" sz="2500" dirty="0" smtClean="0"/>
              <a:t>Balanced Instructional Settings:</a:t>
            </a:r>
          </a:p>
          <a:p>
            <a:pPr lvl="1" algn="ctr"/>
            <a:r>
              <a:rPr lang="en-US" sz="2500" dirty="0" smtClean="0"/>
              <a:t>Circle Time &amp; Whole Group</a:t>
            </a:r>
          </a:p>
          <a:p>
            <a:pPr lvl="1" algn="ctr"/>
            <a:r>
              <a:rPr lang="en-US" sz="2500" dirty="0" smtClean="0"/>
              <a:t>Shared experiences</a:t>
            </a:r>
          </a:p>
          <a:p>
            <a:pPr lvl="1" algn="ctr"/>
            <a:r>
              <a:rPr lang="en-US" sz="2500" dirty="0" smtClean="0"/>
              <a:t>Exploration Time &amp; Work Stations</a:t>
            </a:r>
          </a:p>
          <a:p>
            <a:pPr lvl="1" algn="ctr"/>
            <a:r>
              <a:rPr lang="en-US" sz="2500" dirty="0" smtClean="0"/>
              <a:t>Small Group – Guided instruction</a:t>
            </a:r>
            <a:endParaRPr lang="en-US" sz="2500" dirty="0"/>
          </a:p>
        </p:txBody>
      </p:sp>
      <p:pic>
        <p:nvPicPr>
          <p:cNvPr id="4" name="Picture 3" descr="PreK math book.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313" y="3266921"/>
            <a:ext cx="1559583" cy="1954293"/>
          </a:xfrm>
          <a:prstGeom prst="rect">
            <a:avLst/>
          </a:prstGeom>
        </p:spPr>
      </p:pic>
    </p:spTree>
    <p:extLst>
      <p:ext uri="{BB962C8B-B14F-4D97-AF65-F5344CB8AC3E}">
        <p14:creationId xmlns:p14="http://schemas.microsoft.com/office/powerpoint/2010/main" val="1739074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920" y="1020918"/>
            <a:ext cx="4673162" cy="1073808"/>
          </a:xfrm>
        </p:spPr>
        <p:txBody>
          <a:bodyPr>
            <a:normAutofit fontScale="90000"/>
          </a:bodyPr>
          <a:lstStyle/>
          <a:p>
            <a:r>
              <a:rPr lang="en-US" dirty="0" smtClean="0"/>
              <a:t>Literacy Beginnings: </a:t>
            </a:r>
            <a:endParaRPr lang="en-US" dirty="0"/>
          </a:p>
        </p:txBody>
      </p:sp>
      <p:sp>
        <p:nvSpPr>
          <p:cNvPr id="5" name="Content Placeholder 4"/>
          <p:cNvSpPr>
            <a:spLocks noGrp="1"/>
          </p:cNvSpPr>
          <p:nvPr>
            <p:ph idx="1"/>
          </p:nvPr>
        </p:nvSpPr>
        <p:spPr>
          <a:xfrm>
            <a:off x="883512" y="2099950"/>
            <a:ext cx="6752917" cy="3691129"/>
          </a:xfrm>
        </p:spPr>
        <p:txBody>
          <a:bodyPr>
            <a:normAutofit/>
          </a:bodyPr>
          <a:lstStyle/>
          <a:p>
            <a:r>
              <a:rPr lang="en-US" sz="2500" dirty="0" smtClean="0"/>
              <a:t>Create a classroom community that is play-based and prepares children for the literacy-rich world in which they live</a:t>
            </a:r>
          </a:p>
          <a:p>
            <a:r>
              <a:rPr lang="en-US" sz="2500" dirty="0" smtClean="0"/>
              <a:t>Promotes constructive learning through inquiry</a:t>
            </a:r>
          </a:p>
          <a:p>
            <a:r>
              <a:rPr lang="en-US" sz="2500" dirty="0" smtClean="0"/>
              <a:t>Support emerging readers and writers through an array of literacy activities</a:t>
            </a:r>
          </a:p>
          <a:p>
            <a:endParaRPr lang="en-US" dirty="0"/>
          </a:p>
        </p:txBody>
      </p:sp>
      <p:pic>
        <p:nvPicPr>
          <p:cNvPr id="6" name="Picture 5" descr="Lit beginning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279" y="3340990"/>
            <a:ext cx="1012490" cy="1287624"/>
          </a:xfrm>
          <a:prstGeom prst="rect">
            <a:avLst/>
          </a:prstGeom>
        </p:spPr>
      </p:pic>
    </p:spTree>
    <p:extLst>
      <p:ext uri="{BB962C8B-B14F-4D97-AF65-F5344CB8AC3E}">
        <p14:creationId xmlns:p14="http://schemas.microsoft.com/office/powerpoint/2010/main" val="4122577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0101"/>
            <a:ext cx="6400800" cy="685800"/>
          </a:xfrm>
        </p:spPr>
        <p:txBody>
          <a:bodyPr>
            <a:normAutofit fontScale="90000"/>
          </a:bodyPr>
          <a:lstStyle/>
          <a:p>
            <a:r>
              <a:rPr lang="en-US" dirty="0" smtClean="0"/>
              <a:t>Pre-K Mathematics Environment</a:t>
            </a:r>
            <a:endParaRPr lang="en-US" dirty="0"/>
          </a:p>
        </p:txBody>
      </p:sp>
      <p:sp>
        <p:nvSpPr>
          <p:cNvPr id="3" name="Content Placeholder 2"/>
          <p:cNvSpPr>
            <a:spLocks noGrp="1"/>
          </p:cNvSpPr>
          <p:nvPr>
            <p:ph idx="1"/>
          </p:nvPr>
        </p:nvSpPr>
        <p:spPr>
          <a:xfrm>
            <a:off x="842096" y="2055901"/>
            <a:ext cx="7551263" cy="3048001"/>
          </a:xfrm>
        </p:spPr>
        <p:txBody>
          <a:bodyPr>
            <a:noAutofit/>
          </a:bodyPr>
          <a:lstStyle/>
          <a:p>
            <a:r>
              <a:rPr lang="en-US" sz="2300" dirty="0" smtClean="0"/>
              <a:t>Engages children’s thinking</a:t>
            </a:r>
          </a:p>
          <a:p>
            <a:r>
              <a:rPr lang="en-US" sz="2300" dirty="0" smtClean="0"/>
              <a:t>Prompts questions &amp; investigations</a:t>
            </a:r>
          </a:p>
          <a:p>
            <a:r>
              <a:rPr lang="en-US" sz="2300" dirty="0" smtClean="0"/>
              <a:t>Stimulates curiosity and wonder</a:t>
            </a:r>
          </a:p>
          <a:p>
            <a:r>
              <a:rPr lang="en-US" sz="2300" dirty="0" smtClean="0"/>
              <a:t>Encourages children to look for connections and relationships</a:t>
            </a:r>
          </a:p>
          <a:p>
            <a:r>
              <a:rPr lang="en-US" sz="2300" dirty="0" smtClean="0"/>
              <a:t>Helps children make sense of the mathematics in their world</a:t>
            </a:r>
            <a:endParaRPr lang="en-US" sz="2300" dirty="0"/>
          </a:p>
        </p:txBody>
      </p:sp>
    </p:spTree>
    <p:extLst>
      <p:ext uri="{BB962C8B-B14F-4D97-AF65-F5344CB8AC3E}">
        <p14:creationId xmlns:p14="http://schemas.microsoft.com/office/powerpoint/2010/main" val="3956682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8-09 at 9.07.0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6003" t="3170" r="-86003" b="2775"/>
          <a:stretch/>
        </p:blipFill>
        <p:spPr>
          <a:xfrm>
            <a:off x="-2709298" y="1"/>
            <a:ext cx="14404638" cy="6858000"/>
          </a:xfrm>
        </p:spPr>
      </p:pic>
    </p:spTree>
    <p:extLst>
      <p:ext uri="{BB962C8B-B14F-4D97-AF65-F5344CB8AC3E}">
        <p14:creationId xmlns:p14="http://schemas.microsoft.com/office/powerpoint/2010/main" val="922976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Pre-K Math Experiences</a:t>
            </a:r>
            <a:endParaRPr lang="en-US" dirty="0"/>
          </a:p>
        </p:txBody>
      </p:sp>
      <p:sp>
        <p:nvSpPr>
          <p:cNvPr id="3" name="Content Placeholder 2"/>
          <p:cNvSpPr>
            <a:spLocks noGrp="1"/>
          </p:cNvSpPr>
          <p:nvPr>
            <p:ph idx="1"/>
          </p:nvPr>
        </p:nvSpPr>
        <p:spPr>
          <a:xfrm>
            <a:off x="980146" y="2114809"/>
            <a:ext cx="7689312" cy="2624577"/>
          </a:xfrm>
        </p:spPr>
        <p:txBody>
          <a:bodyPr>
            <a:noAutofit/>
          </a:bodyPr>
          <a:lstStyle/>
          <a:p>
            <a:r>
              <a:rPr lang="en-US" sz="2500" b="1" dirty="0" smtClean="0"/>
              <a:t>Number</a:t>
            </a:r>
            <a:r>
              <a:rPr lang="en-US" sz="2500" dirty="0" smtClean="0"/>
              <a:t> – finding out </a:t>
            </a:r>
            <a:r>
              <a:rPr lang="en-US" sz="2500" i="1" dirty="0" smtClean="0"/>
              <a:t>how many</a:t>
            </a:r>
          </a:p>
          <a:p>
            <a:r>
              <a:rPr lang="en-US" sz="2500" b="1" dirty="0" smtClean="0"/>
              <a:t>Spatial</a:t>
            </a:r>
            <a:r>
              <a:rPr lang="en-US" sz="2500" dirty="0" smtClean="0"/>
              <a:t> – how shapes fit together</a:t>
            </a:r>
          </a:p>
          <a:p>
            <a:r>
              <a:rPr lang="en-US" sz="2500" b="1" dirty="0" smtClean="0"/>
              <a:t>Pattern</a:t>
            </a:r>
            <a:r>
              <a:rPr lang="en-US" sz="2500" dirty="0" smtClean="0"/>
              <a:t> – what comes next</a:t>
            </a:r>
          </a:p>
          <a:p>
            <a:r>
              <a:rPr lang="en-US" sz="2500" b="1" dirty="0" smtClean="0"/>
              <a:t>Measurement</a:t>
            </a:r>
            <a:r>
              <a:rPr lang="en-US" sz="2500" dirty="0" smtClean="0"/>
              <a:t> – making comparisons between objects</a:t>
            </a:r>
          </a:p>
          <a:p>
            <a:r>
              <a:rPr lang="en-US" sz="2500" b="1" dirty="0" smtClean="0"/>
              <a:t>Data Collection </a:t>
            </a:r>
            <a:r>
              <a:rPr lang="en-US" sz="2500" dirty="0" smtClean="0"/>
              <a:t>– sorting and counting</a:t>
            </a:r>
            <a:endParaRPr lang="en-US" sz="2500" dirty="0"/>
          </a:p>
        </p:txBody>
      </p:sp>
    </p:spTree>
    <p:extLst>
      <p:ext uri="{BB962C8B-B14F-4D97-AF65-F5344CB8AC3E}">
        <p14:creationId xmlns:p14="http://schemas.microsoft.com/office/powerpoint/2010/main" val="3527047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Prekindergarten Development</a:t>
            </a:r>
            <a:endParaRPr lang="en-US" dirty="0"/>
          </a:p>
        </p:txBody>
      </p:sp>
      <p:sp>
        <p:nvSpPr>
          <p:cNvPr id="3" name="Content Placeholder 2"/>
          <p:cNvSpPr>
            <a:spLocks noGrp="1"/>
          </p:cNvSpPr>
          <p:nvPr>
            <p:ph idx="1"/>
          </p:nvPr>
        </p:nvSpPr>
        <p:spPr>
          <a:xfrm>
            <a:off x="786879" y="2203702"/>
            <a:ext cx="7772140" cy="3048001"/>
          </a:xfrm>
        </p:spPr>
        <p:txBody>
          <a:bodyPr>
            <a:noAutofit/>
          </a:bodyPr>
          <a:lstStyle/>
          <a:p>
            <a:r>
              <a:rPr lang="en-US" sz="2000" b="1" dirty="0" smtClean="0"/>
              <a:t>Cognitive: </a:t>
            </a:r>
            <a:r>
              <a:rPr lang="en-US" sz="2000" i="1" dirty="0" smtClean="0"/>
              <a:t>child’s ability to learn and solve problems</a:t>
            </a:r>
          </a:p>
          <a:p>
            <a:r>
              <a:rPr lang="en-US" sz="2000" b="1" dirty="0" smtClean="0"/>
              <a:t>Social &amp; Emotional: </a:t>
            </a:r>
            <a:r>
              <a:rPr lang="en-US" sz="2000" i="1" dirty="0" smtClean="0"/>
              <a:t>child’s ability to interact with others and to appropriately control his/her behavior</a:t>
            </a:r>
          </a:p>
          <a:p>
            <a:r>
              <a:rPr lang="en-US" sz="2000" b="1" dirty="0" smtClean="0"/>
              <a:t>Speech &amp; Language: </a:t>
            </a:r>
            <a:r>
              <a:rPr lang="en-US" sz="2000" i="1" dirty="0" smtClean="0"/>
              <a:t>child’s ability to understand and use language</a:t>
            </a:r>
          </a:p>
          <a:p>
            <a:r>
              <a:rPr lang="en-US" sz="2000" b="1" dirty="0" smtClean="0"/>
              <a:t>Fine Motor: </a:t>
            </a:r>
            <a:r>
              <a:rPr lang="en-US" sz="2000" i="1" dirty="0" smtClean="0"/>
              <a:t>child’s ability to use small muscles, specifically hands and fingers to manipulate objects</a:t>
            </a:r>
          </a:p>
          <a:p>
            <a:r>
              <a:rPr lang="en-US" sz="2000" b="1" dirty="0" smtClean="0"/>
              <a:t>Gross Motor: </a:t>
            </a:r>
            <a:r>
              <a:rPr lang="en-US" sz="2000" i="1" dirty="0" smtClean="0"/>
              <a:t>child’s ability to use large muscles</a:t>
            </a:r>
          </a:p>
        </p:txBody>
      </p:sp>
    </p:spTree>
    <p:extLst>
      <p:ext uri="{BB962C8B-B14F-4D97-AF65-F5344CB8AC3E}">
        <p14:creationId xmlns:p14="http://schemas.microsoft.com/office/powerpoint/2010/main" val="4873144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Responsive Classroom</a:t>
            </a:r>
            <a:endParaRPr lang="en-US" dirty="0"/>
          </a:p>
        </p:txBody>
      </p:sp>
      <p:sp>
        <p:nvSpPr>
          <p:cNvPr id="3" name="Content Placeholder 2"/>
          <p:cNvSpPr>
            <a:spLocks noGrp="1"/>
          </p:cNvSpPr>
          <p:nvPr>
            <p:ph idx="1"/>
          </p:nvPr>
        </p:nvSpPr>
        <p:spPr>
          <a:xfrm>
            <a:off x="855902" y="2265287"/>
            <a:ext cx="7592678" cy="2050792"/>
          </a:xfrm>
        </p:spPr>
        <p:txBody>
          <a:bodyPr>
            <a:normAutofit fontScale="25000" lnSpcReduction="20000"/>
          </a:bodyPr>
          <a:lstStyle/>
          <a:p>
            <a:r>
              <a:rPr lang="en-US" sz="10000" dirty="0" smtClean="0"/>
              <a:t>Conduct “morning meetings” to create a sense of community.</a:t>
            </a:r>
          </a:p>
          <a:p>
            <a:r>
              <a:rPr lang="en-US" sz="10000" dirty="0" smtClean="0"/>
              <a:t>Provide a place where students feel physically and emotionally safe</a:t>
            </a:r>
          </a:p>
          <a:p>
            <a:r>
              <a:rPr lang="en-US" sz="10000" dirty="0" smtClean="0"/>
              <a:t>Develop self discipline skills for working and learning together</a:t>
            </a:r>
          </a:p>
          <a:p>
            <a:endParaRPr lang="en-US" sz="10000"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marL="0" indent="0">
              <a:buNone/>
            </a:pPr>
            <a:endParaRPr lang="en-US" dirty="0" smtClean="0"/>
          </a:p>
          <a:p>
            <a:endParaRPr lang="en-US" dirty="0" smtClean="0"/>
          </a:p>
          <a:p>
            <a:pPr marL="0" indent="0" algn="ctr">
              <a:buNone/>
            </a:pPr>
            <a:endParaRPr lang="en-US" dirty="0"/>
          </a:p>
        </p:txBody>
      </p:sp>
    </p:spTree>
    <p:extLst>
      <p:ext uri="{BB962C8B-B14F-4D97-AF65-F5344CB8AC3E}">
        <p14:creationId xmlns:p14="http://schemas.microsoft.com/office/powerpoint/2010/main" val="4218133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73" y="1406910"/>
            <a:ext cx="8697068" cy="685800"/>
          </a:xfrm>
        </p:spPr>
        <p:txBody>
          <a:bodyPr>
            <a:noAutofit/>
          </a:bodyPr>
          <a:lstStyle/>
          <a:p>
            <a:r>
              <a:rPr lang="en-US" sz="3300" dirty="0" smtClean="0"/>
              <a:t>September Snack </a:t>
            </a:r>
            <a:r>
              <a:rPr lang="en-US" sz="3300" dirty="0" smtClean="0"/>
              <a:t>Schedule</a:t>
            </a:r>
            <a:endParaRPr lang="en-US" sz="3300" dirty="0"/>
          </a:p>
        </p:txBody>
      </p:sp>
      <p:pic>
        <p:nvPicPr>
          <p:cNvPr id="6" name="Content Placeholder 5" descr="Screen Shot 2016-08-17 at 10.10.4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9828" b="15667"/>
          <a:stretch/>
        </p:blipFill>
        <p:spPr>
          <a:xfrm>
            <a:off x="1371600" y="2623090"/>
            <a:ext cx="6400800" cy="2863311"/>
          </a:xfrm>
        </p:spPr>
      </p:pic>
    </p:spTree>
    <p:extLst>
      <p:ext uri="{BB962C8B-B14F-4D97-AF65-F5344CB8AC3E}">
        <p14:creationId xmlns:p14="http://schemas.microsoft.com/office/powerpoint/2010/main" val="344281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smtClean="0"/>
              <a:t>Class Schedule </a:t>
            </a:r>
            <a:endParaRPr lang="en-US" sz="5000" dirty="0"/>
          </a:p>
        </p:txBody>
      </p:sp>
      <p:sp>
        <p:nvSpPr>
          <p:cNvPr id="3" name="Content Placeholder 2"/>
          <p:cNvSpPr>
            <a:spLocks noGrp="1"/>
          </p:cNvSpPr>
          <p:nvPr>
            <p:ph idx="1"/>
          </p:nvPr>
        </p:nvSpPr>
        <p:spPr>
          <a:xfrm>
            <a:off x="1371600" y="2207491"/>
            <a:ext cx="6400800" cy="3530600"/>
          </a:xfrm>
        </p:spPr>
        <p:txBody>
          <a:bodyPr>
            <a:normAutofit fontScale="92500" lnSpcReduction="10000"/>
          </a:bodyPr>
          <a:lstStyle/>
          <a:p>
            <a:r>
              <a:rPr lang="en-US" dirty="0" smtClean="0"/>
              <a:t>7:45-8:15 Table Centers </a:t>
            </a:r>
          </a:p>
          <a:p>
            <a:r>
              <a:rPr lang="en-US" dirty="0" smtClean="0"/>
              <a:t>8:15-8:40 Morning Meeting </a:t>
            </a:r>
          </a:p>
          <a:p>
            <a:r>
              <a:rPr lang="en-US" dirty="0" smtClean="0"/>
              <a:t>8:45-9:00 Itchy’s Alphabet </a:t>
            </a:r>
          </a:p>
          <a:p>
            <a:r>
              <a:rPr lang="en-US" dirty="0" smtClean="0"/>
              <a:t>9:00-9:15 Recess </a:t>
            </a:r>
          </a:p>
          <a:p>
            <a:r>
              <a:rPr lang="en-US" dirty="0" smtClean="0"/>
              <a:t>9:15-9:25 Bathroom Break </a:t>
            </a:r>
          </a:p>
          <a:p>
            <a:r>
              <a:rPr lang="en-US" dirty="0" smtClean="0"/>
              <a:t>9:25-10:00 Reading and Math Centers </a:t>
            </a:r>
          </a:p>
          <a:p>
            <a:r>
              <a:rPr lang="en-US" dirty="0"/>
              <a:t>10:00-10:20 Math </a:t>
            </a:r>
          </a:p>
          <a:p>
            <a:r>
              <a:rPr lang="en-US" dirty="0"/>
              <a:t>10:20-10:40 Reading </a:t>
            </a:r>
          </a:p>
          <a:p>
            <a:pPr indent="0">
              <a:buNone/>
            </a:pPr>
            <a:endParaRPr lang="en-US" dirty="0" smtClean="0"/>
          </a:p>
          <a:p>
            <a:pPr indent="0">
              <a:buNone/>
            </a:pPr>
            <a:endParaRPr lang="en-US" dirty="0"/>
          </a:p>
        </p:txBody>
      </p:sp>
      <p:sp>
        <p:nvSpPr>
          <p:cNvPr id="4" name="Content Placeholder 2"/>
          <p:cNvSpPr txBox="1">
            <a:spLocks/>
          </p:cNvSpPr>
          <p:nvPr/>
        </p:nvSpPr>
        <p:spPr>
          <a:xfrm>
            <a:off x="4910230" y="2222885"/>
            <a:ext cx="6400800" cy="3515206"/>
          </a:xfrm>
          <a:prstGeom prst="rect">
            <a:avLst/>
          </a:prstGeom>
        </p:spPr>
        <p:txBody>
          <a:bodyPr vert="horz" lIns="91440" tIns="45720" rIns="91440" bIns="45720" rtlCol="0">
            <a:normAutofit fontScale="92500" lnSpcReduction="10000"/>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r>
              <a:rPr lang="en-US" dirty="0"/>
              <a:t>10:45-11:10 Lunch </a:t>
            </a:r>
          </a:p>
          <a:p>
            <a:r>
              <a:rPr lang="en-US" dirty="0" smtClean="0"/>
              <a:t>11:10-11:35 Recess </a:t>
            </a:r>
          </a:p>
          <a:p>
            <a:r>
              <a:rPr lang="en-US" dirty="0" smtClean="0"/>
              <a:t>11:35-11:45 Bathroom Break</a:t>
            </a:r>
          </a:p>
          <a:p>
            <a:r>
              <a:rPr lang="en-US" dirty="0" smtClean="0"/>
              <a:t>11:50-1:30 Nap Time </a:t>
            </a:r>
          </a:p>
          <a:p>
            <a:r>
              <a:rPr lang="en-US" dirty="0" smtClean="0"/>
              <a:t>1:30-1:50 Recess/Bathroom  </a:t>
            </a:r>
          </a:p>
          <a:p>
            <a:r>
              <a:rPr lang="en-US" dirty="0" smtClean="0"/>
              <a:t> 1:50-2:10 Snack </a:t>
            </a:r>
          </a:p>
          <a:p>
            <a:r>
              <a:rPr lang="en-US" dirty="0" smtClean="0"/>
              <a:t>2:10-2:20 Literacy </a:t>
            </a:r>
          </a:p>
          <a:p>
            <a:r>
              <a:rPr lang="en-US" dirty="0" smtClean="0"/>
              <a:t>2:20-2:45 Closing Meeting</a:t>
            </a:r>
          </a:p>
          <a:p>
            <a:endParaRPr lang="en-US" dirty="0" smtClean="0"/>
          </a:p>
          <a:p>
            <a:endParaRPr lang="en-US" dirty="0"/>
          </a:p>
        </p:txBody>
      </p:sp>
    </p:spTree>
    <p:extLst>
      <p:ext uri="{BB962C8B-B14F-4D97-AF65-F5344CB8AC3E}">
        <p14:creationId xmlns:p14="http://schemas.microsoft.com/office/powerpoint/2010/main" val="40778310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dirty="0" smtClean="0"/>
              <a:t>Homework </a:t>
            </a:r>
            <a:endParaRPr lang="en-US" sz="5000" dirty="0"/>
          </a:p>
        </p:txBody>
      </p:sp>
      <p:sp>
        <p:nvSpPr>
          <p:cNvPr id="3" name="Content Placeholder 2"/>
          <p:cNvSpPr>
            <a:spLocks noGrp="1"/>
          </p:cNvSpPr>
          <p:nvPr>
            <p:ph idx="1"/>
          </p:nvPr>
        </p:nvSpPr>
        <p:spPr>
          <a:xfrm>
            <a:off x="1371600" y="2209800"/>
            <a:ext cx="6400800" cy="3048001"/>
          </a:xfrm>
        </p:spPr>
        <p:txBody>
          <a:bodyPr/>
          <a:lstStyle/>
          <a:p>
            <a:r>
              <a:rPr lang="en-US" sz="2000" dirty="0" smtClean="0"/>
              <a:t>Students will spend time reading for 20 minutes a night. </a:t>
            </a:r>
          </a:p>
          <a:p>
            <a:r>
              <a:rPr lang="en-US" sz="2000" dirty="0" smtClean="0"/>
              <a:t>Students will have family homework projects each month. </a:t>
            </a:r>
          </a:p>
          <a:p>
            <a:pPr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2616223"/>
              </p:ext>
            </p:extLst>
          </p:nvPr>
        </p:nvGraphicFramePr>
        <p:xfrm>
          <a:off x="1371600" y="3349071"/>
          <a:ext cx="6096000" cy="2377440"/>
        </p:xfrm>
        <a:graphic>
          <a:graphicData uri="http://schemas.openxmlformats.org/drawingml/2006/table">
            <a:tbl>
              <a:tblPr firstRow="1" bandRow="1">
                <a:tableStyleId>{793D81CF-94F2-401A-BA57-92F5A7B2D0C5}</a:tableStyleId>
              </a:tblPr>
              <a:tblGrid>
                <a:gridCol w="3048000"/>
                <a:gridCol w="3048000"/>
              </a:tblGrid>
              <a:tr h="370840">
                <a:tc>
                  <a:txBody>
                    <a:bodyPr/>
                    <a:lstStyle/>
                    <a:p>
                      <a:r>
                        <a:rPr lang="en-US" sz="2000" dirty="0" smtClean="0"/>
                        <a:t>Month</a:t>
                      </a:r>
                      <a:r>
                        <a:rPr lang="en-US" sz="2000" baseline="0" dirty="0" smtClean="0"/>
                        <a:t> </a:t>
                      </a:r>
                      <a:endParaRPr lang="en-US" sz="2000" dirty="0"/>
                    </a:p>
                  </a:txBody>
                  <a:tcPr/>
                </a:tc>
                <a:tc>
                  <a:txBody>
                    <a:bodyPr/>
                    <a:lstStyle/>
                    <a:p>
                      <a:r>
                        <a:rPr lang="en-US" sz="2000" dirty="0" smtClean="0"/>
                        <a:t>Project </a:t>
                      </a:r>
                      <a:endParaRPr lang="en-US" sz="2000" dirty="0"/>
                    </a:p>
                  </a:txBody>
                  <a:tcPr/>
                </a:tc>
              </a:tr>
              <a:tr h="370840">
                <a:tc>
                  <a:txBody>
                    <a:bodyPr/>
                    <a:lstStyle/>
                    <a:p>
                      <a:r>
                        <a:rPr lang="en-US" sz="2000" dirty="0" smtClean="0"/>
                        <a:t>August</a:t>
                      </a:r>
                      <a:r>
                        <a:rPr lang="en-US" sz="2000" baseline="0" dirty="0" smtClean="0"/>
                        <a:t> </a:t>
                      </a:r>
                    </a:p>
                  </a:txBody>
                  <a:tcPr/>
                </a:tc>
                <a:tc>
                  <a:txBody>
                    <a:bodyPr/>
                    <a:lstStyle/>
                    <a:p>
                      <a:r>
                        <a:rPr lang="en-US" sz="2000" dirty="0" smtClean="0"/>
                        <a:t>All</a:t>
                      </a:r>
                      <a:r>
                        <a:rPr lang="en-US" sz="2000" baseline="0" dirty="0" smtClean="0"/>
                        <a:t> About Me Bag</a:t>
                      </a:r>
                      <a:endParaRPr lang="en-US" sz="2000" dirty="0"/>
                    </a:p>
                  </a:txBody>
                  <a:tcPr/>
                </a:tc>
              </a:tr>
              <a:tr h="370840">
                <a:tc>
                  <a:txBody>
                    <a:bodyPr/>
                    <a:lstStyle/>
                    <a:p>
                      <a:r>
                        <a:rPr lang="en-US" sz="2000" dirty="0" smtClean="0"/>
                        <a:t>September </a:t>
                      </a:r>
                      <a:endParaRPr lang="en-US" sz="2000" dirty="0"/>
                    </a:p>
                  </a:txBody>
                  <a:tcPr/>
                </a:tc>
                <a:tc>
                  <a:txBody>
                    <a:bodyPr/>
                    <a:lstStyle/>
                    <a:p>
                      <a:r>
                        <a:rPr lang="en-US" sz="2000" dirty="0" smtClean="0"/>
                        <a:t>All About</a:t>
                      </a:r>
                      <a:r>
                        <a:rPr lang="en-US" sz="2000" baseline="0" dirty="0" smtClean="0"/>
                        <a:t> Fall </a:t>
                      </a:r>
                      <a:endParaRPr lang="en-US" sz="2000" dirty="0"/>
                    </a:p>
                  </a:txBody>
                  <a:tcPr/>
                </a:tc>
              </a:tr>
              <a:tr h="370840">
                <a:tc>
                  <a:txBody>
                    <a:bodyPr/>
                    <a:lstStyle/>
                    <a:p>
                      <a:r>
                        <a:rPr lang="en-US" sz="2000" dirty="0" smtClean="0"/>
                        <a:t>October </a:t>
                      </a:r>
                      <a:endParaRPr lang="en-US" sz="2000" dirty="0"/>
                    </a:p>
                  </a:txBody>
                  <a:tcPr/>
                </a:tc>
                <a:tc>
                  <a:txBody>
                    <a:bodyPr/>
                    <a:lstStyle/>
                    <a:p>
                      <a:r>
                        <a:rPr lang="en-US" sz="2000" dirty="0" smtClean="0"/>
                        <a:t>Dress </a:t>
                      </a:r>
                      <a:r>
                        <a:rPr lang="en-US" sz="2000" baseline="0" dirty="0" smtClean="0"/>
                        <a:t>up a </a:t>
                      </a:r>
                      <a:r>
                        <a:rPr lang="en-US" sz="2000" dirty="0" smtClean="0"/>
                        <a:t>Pumpkin</a:t>
                      </a:r>
                      <a:r>
                        <a:rPr lang="en-US" sz="2000" baseline="0" dirty="0" smtClean="0"/>
                        <a:t> </a:t>
                      </a:r>
                      <a:endParaRPr lang="en-US" sz="2000" dirty="0"/>
                    </a:p>
                  </a:txBody>
                  <a:tcPr/>
                </a:tc>
              </a:tr>
              <a:tr h="370840">
                <a:tc>
                  <a:txBody>
                    <a:bodyPr/>
                    <a:lstStyle/>
                    <a:p>
                      <a:r>
                        <a:rPr lang="en-US" sz="2000" dirty="0" smtClean="0"/>
                        <a:t>November </a:t>
                      </a:r>
                      <a:endParaRPr lang="en-US" sz="2000" dirty="0"/>
                    </a:p>
                  </a:txBody>
                  <a:tcPr/>
                </a:tc>
                <a:tc>
                  <a:txBody>
                    <a:bodyPr/>
                    <a:lstStyle/>
                    <a:p>
                      <a:r>
                        <a:rPr lang="en-US" sz="2000" dirty="0" smtClean="0"/>
                        <a:t>Turkey</a:t>
                      </a:r>
                      <a:r>
                        <a:rPr lang="en-US" sz="2000" baseline="0" dirty="0" smtClean="0"/>
                        <a:t> Feather </a:t>
                      </a:r>
                      <a:endParaRPr lang="en-US" sz="2000" dirty="0"/>
                    </a:p>
                  </a:txBody>
                  <a:tcPr/>
                </a:tc>
              </a:tr>
              <a:tr h="370840">
                <a:tc>
                  <a:txBody>
                    <a:bodyPr/>
                    <a:lstStyle/>
                    <a:p>
                      <a:r>
                        <a:rPr lang="en-US" sz="2000" dirty="0" smtClean="0"/>
                        <a:t>December </a:t>
                      </a:r>
                      <a:endParaRPr lang="en-US" sz="2000" dirty="0"/>
                    </a:p>
                  </a:txBody>
                  <a:tcPr/>
                </a:tc>
                <a:tc>
                  <a:txBody>
                    <a:bodyPr/>
                    <a:lstStyle/>
                    <a:p>
                      <a:r>
                        <a:rPr lang="en-US" sz="2000" dirty="0" smtClean="0"/>
                        <a:t>Stocking </a:t>
                      </a:r>
                      <a:endParaRPr lang="en-US" sz="2000" dirty="0"/>
                    </a:p>
                  </a:txBody>
                  <a:tcPr/>
                </a:tc>
              </a:tr>
            </a:tbl>
          </a:graphicData>
        </a:graphic>
      </p:graphicFrame>
    </p:spTree>
    <p:extLst>
      <p:ext uri="{BB962C8B-B14F-4D97-AF65-F5344CB8AC3E}">
        <p14:creationId xmlns:p14="http://schemas.microsoft.com/office/powerpoint/2010/main" val="3604103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292" y="1295400"/>
            <a:ext cx="7303034" cy="685800"/>
          </a:xfrm>
        </p:spPr>
        <p:txBody>
          <a:bodyPr>
            <a:noAutofit/>
          </a:bodyPr>
          <a:lstStyle/>
          <a:p>
            <a:r>
              <a:rPr lang="en-US" sz="5000" dirty="0" smtClean="0"/>
              <a:t>Itchy’s Alphabet </a:t>
            </a:r>
            <a:endParaRPr lang="en-US" sz="5000" dirty="0"/>
          </a:p>
        </p:txBody>
      </p:sp>
      <p:pic>
        <p:nvPicPr>
          <p:cNvPr id="4" name="Content Placeholder 3" descr="Screen Shot 2016-08-17 at 3.44.50 PM.png"/>
          <p:cNvPicPr>
            <a:picLocks noGrp="1" noChangeAspect="1"/>
          </p:cNvPicPr>
          <p:nvPr>
            <p:ph idx="1"/>
          </p:nvPr>
        </p:nvPicPr>
        <p:blipFill>
          <a:blip r:embed="rId2">
            <a:extLst>
              <a:ext uri="{28A0092B-C50C-407E-A947-70E740481C1C}">
                <a14:useLocalDpi xmlns:a14="http://schemas.microsoft.com/office/drawing/2010/main" val="0"/>
              </a:ext>
            </a:extLst>
          </a:blip>
          <a:srcRect l="-31098" r="-31098"/>
          <a:stretch>
            <a:fillRect/>
          </a:stretch>
        </p:blipFill>
        <p:spPr>
          <a:xfrm>
            <a:off x="-271180" y="2322738"/>
            <a:ext cx="6400800" cy="3048001"/>
          </a:xfrm>
        </p:spPr>
      </p:pic>
      <p:sp>
        <p:nvSpPr>
          <p:cNvPr id="5" name="TextBox 4"/>
          <p:cNvSpPr txBox="1"/>
          <p:nvPr/>
        </p:nvSpPr>
        <p:spPr>
          <a:xfrm>
            <a:off x="5163021" y="2212292"/>
            <a:ext cx="2843803" cy="3416320"/>
          </a:xfrm>
          <a:prstGeom prst="rect">
            <a:avLst/>
          </a:prstGeom>
          <a:noFill/>
        </p:spPr>
        <p:txBody>
          <a:bodyPr wrap="square" rtlCol="0">
            <a:spAutoFit/>
          </a:bodyPr>
          <a:lstStyle/>
          <a:p>
            <a:r>
              <a:rPr lang="en-US" sz="3000" dirty="0" smtClean="0"/>
              <a:t>Students will use the Itchy’s Alphabet Program to help them read and write their letters. </a:t>
            </a:r>
          </a:p>
          <a:p>
            <a:endParaRPr lang="en-US" dirty="0" smtClean="0"/>
          </a:p>
          <a:p>
            <a:endParaRPr lang="en-US" dirty="0"/>
          </a:p>
        </p:txBody>
      </p:sp>
      <p:sp>
        <p:nvSpPr>
          <p:cNvPr id="6" name="TextBox 5"/>
          <p:cNvSpPr txBox="1"/>
          <p:nvPr/>
        </p:nvSpPr>
        <p:spPr>
          <a:xfrm>
            <a:off x="2001706" y="5370739"/>
            <a:ext cx="5259655" cy="369332"/>
          </a:xfrm>
          <a:prstGeom prst="rect">
            <a:avLst/>
          </a:prstGeom>
          <a:noFill/>
        </p:spPr>
        <p:txBody>
          <a:bodyPr wrap="square" rtlCol="0">
            <a:spAutoFit/>
          </a:bodyPr>
          <a:lstStyle/>
          <a:p>
            <a:r>
              <a:rPr lang="en-US" dirty="0">
                <a:solidFill>
                  <a:srgbClr val="800000"/>
                </a:solidFill>
              </a:rPr>
              <a:t>https://</a:t>
            </a:r>
            <a:r>
              <a:rPr lang="en-US" dirty="0" err="1">
                <a:solidFill>
                  <a:srgbClr val="800000"/>
                </a:solidFill>
              </a:rPr>
              <a:t>www.youtube.com</a:t>
            </a:r>
            <a:r>
              <a:rPr lang="en-US" dirty="0">
                <a:solidFill>
                  <a:srgbClr val="800000"/>
                </a:solidFill>
              </a:rPr>
              <a:t>/</a:t>
            </a:r>
            <a:r>
              <a:rPr lang="en-US" dirty="0" err="1">
                <a:solidFill>
                  <a:srgbClr val="800000"/>
                </a:solidFill>
              </a:rPr>
              <a:t>watch?v</a:t>
            </a:r>
            <a:r>
              <a:rPr lang="en-US" dirty="0">
                <a:solidFill>
                  <a:srgbClr val="800000"/>
                </a:solidFill>
              </a:rPr>
              <a:t>=_EYf5nH7XYE</a:t>
            </a:r>
            <a:endParaRPr lang="en-US" dirty="0">
              <a:solidFill>
                <a:srgbClr val="800000"/>
              </a:solidFill>
            </a:endParaRPr>
          </a:p>
        </p:txBody>
      </p:sp>
    </p:spTree>
    <p:extLst>
      <p:ext uri="{BB962C8B-B14F-4D97-AF65-F5344CB8AC3E}">
        <p14:creationId xmlns:p14="http://schemas.microsoft.com/office/powerpoint/2010/main" val="3112928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52" y="1295400"/>
            <a:ext cx="7192596" cy="685800"/>
          </a:xfrm>
        </p:spPr>
        <p:txBody>
          <a:bodyPr>
            <a:noAutofit/>
          </a:bodyPr>
          <a:lstStyle/>
          <a:p>
            <a:r>
              <a:rPr lang="en-US" sz="4000" dirty="0" smtClean="0"/>
              <a:t>Conscious Discipline </a:t>
            </a:r>
            <a:endParaRPr lang="en-US" sz="4000" dirty="0"/>
          </a:p>
        </p:txBody>
      </p:sp>
      <p:pic>
        <p:nvPicPr>
          <p:cNvPr id="5" name="Content Placeholder 4" descr="Screen Shot 2016-08-17 at 3.53.32 PM.png"/>
          <p:cNvPicPr>
            <a:picLocks noGrp="1" noChangeAspect="1"/>
          </p:cNvPicPr>
          <p:nvPr>
            <p:ph idx="1"/>
          </p:nvPr>
        </p:nvPicPr>
        <p:blipFill>
          <a:blip r:embed="rId2">
            <a:extLst>
              <a:ext uri="{28A0092B-C50C-407E-A947-70E740481C1C}">
                <a14:useLocalDpi xmlns:a14="http://schemas.microsoft.com/office/drawing/2010/main" val="0"/>
              </a:ext>
            </a:extLst>
          </a:blip>
          <a:srcRect l="-25426" r="-25426"/>
          <a:stretch>
            <a:fillRect/>
          </a:stretch>
        </p:blipFill>
        <p:spPr>
          <a:xfrm>
            <a:off x="0" y="2438400"/>
            <a:ext cx="6400800" cy="3048000"/>
          </a:xfrm>
        </p:spPr>
      </p:pic>
      <p:sp>
        <p:nvSpPr>
          <p:cNvPr id="6" name="TextBox 5"/>
          <p:cNvSpPr txBox="1"/>
          <p:nvPr/>
        </p:nvSpPr>
        <p:spPr>
          <a:xfrm>
            <a:off x="5521948" y="2692119"/>
            <a:ext cx="2553900" cy="3231654"/>
          </a:xfrm>
          <a:prstGeom prst="rect">
            <a:avLst/>
          </a:prstGeom>
          <a:noFill/>
        </p:spPr>
        <p:txBody>
          <a:bodyPr wrap="square" rtlCol="0">
            <a:spAutoFit/>
          </a:bodyPr>
          <a:lstStyle/>
          <a:p>
            <a:r>
              <a:rPr lang="en-US" sz="2400" dirty="0" smtClean="0"/>
              <a:t>As part of our social curriculum students will be learning how to understand, express, and handle their emotions.</a:t>
            </a:r>
          </a:p>
          <a:p>
            <a:endParaRPr lang="en-US" dirty="0"/>
          </a:p>
          <a:p>
            <a:r>
              <a:rPr lang="en-US" dirty="0" smtClean="0"/>
              <a:t> </a:t>
            </a:r>
            <a:endParaRPr lang="en-US" dirty="0"/>
          </a:p>
        </p:txBody>
      </p:sp>
    </p:spTree>
    <p:extLst>
      <p:ext uri="{BB962C8B-B14F-4D97-AF65-F5344CB8AC3E}">
        <p14:creationId xmlns:p14="http://schemas.microsoft.com/office/powerpoint/2010/main" val="3483227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Fieldtrips </a:t>
            </a:r>
            <a:endParaRPr lang="en-US" dirty="0"/>
          </a:p>
        </p:txBody>
      </p:sp>
      <p:sp>
        <p:nvSpPr>
          <p:cNvPr id="3" name="Content Placeholder 2"/>
          <p:cNvSpPr>
            <a:spLocks noGrp="1"/>
          </p:cNvSpPr>
          <p:nvPr>
            <p:ph idx="1"/>
          </p:nvPr>
        </p:nvSpPr>
        <p:spPr>
          <a:xfrm>
            <a:off x="1371600" y="2438400"/>
            <a:ext cx="7076980" cy="3048001"/>
          </a:xfrm>
        </p:spPr>
        <p:txBody>
          <a:bodyPr>
            <a:noAutofit/>
          </a:bodyPr>
          <a:lstStyle/>
          <a:p>
            <a:r>
              <a:rPr lang="en-US" sz="2500" dirty="0" smtClean="0"/>
              <a:t>We will begin go to the library in October. </a:t>
            </a:r>
          </a:p>
          <a:p>
            <a:r>
              <a:rPr lang="en-US" sz="2500" dirty="0" smtClean="0"/>
              <a:t>We will need parent volunteers in order to go. </a:t>
            </a:r>
          </a:p>
          <a:p>
            <a:r>
              <a:rPr lang="en-US" sz="2500" dirty="0" smtClean="0"/>
              <a:t>We will use SignUpGenius </a:t>
            </a:r>
            <a:endParaRPr lang="en-US" sz="2500" dirty="0" smtClean="0"/>
          </a:p>
          <a:p>
            <a:r>
              <a:rPr lang="en-US" sz="2500" dirty="0" smtClean="0"/>
              <a:t>I do not yet know the day or time we will be going. </a:t>
            </a:r>
            <a:endParaRPr lang="en-US" sz="2500" dirty="0"/>
          </a:p>
        </p:txBody>
      </p:sp>
    </p:spTree>
    <p:extLst>
      <p:ext uri="{BB962C8B-B14F-4D97-AF65-F5344CB8AC3E}">
        <p14:creationId xmlns:p14="http://schemas.microsoft.com/office/powerpoint/2010/main" val="2435820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1674"/>
            <a:ext cx="6400800" cy="685800"/>
          </a:xfrm>
        </p:spPr>
        <p:txBody>
          <a:bodyPr/>
          <a:lstStyle/>
          <a:p>
            <a:r>
              <a:rPr lang="en-US" dirty="0" smtClean="0"/>
              <a:t>Newsletter</a:t>
            </a:r>
            <a:endParaRPr lang="en-US" dirty="0"/>
          </a:p>
        </p:txBody>
      </p:sp>
      <p:pic>
        <p:nvPicPr>
          <p:cNvPr id="4" name="Content Placeholder 3" descr="Screen Shot 2016-08-17 at 12.01.02 PM.png"/>
          <p:cNvPicPr>
            <a:picLocks noGrp="1" noChangeAspect="1"/>
          </p:cNvPicPr>
          <p:nvPr>
            <p:ph idx="1"/>
          </p:nvPr>
        </p:nvPicPr>
        <p:blipFill>
          <a:blip r:embed="rId2">
            <a:extLst>
              <a:ext uri="{28A0092B-C50C-407E-A947-70E740481C1C}">
                <a14:useLocalDpi xmlns:a14="http://schemas.microsoft.com/office/drawing/2010/main" val="0"/>
              </a:ext>
            </a:extLst>
          </a:blip>
          <a:srcRect l="-89077" r="-89077"/>
          <a:stretch>
            <a:fillRect/>
          </a:stretch>
        </p:blipFill>
        <p:spPr>
          <a:xfrm>
            <a:off x="343005" y="1677474"/>
            <a:ext cx="8509001" cy="3941461"/>
          </a:xfrm>
        </p:spPr>
      </p:pic>
    </p:spTree>
    <p:extLst>
      <p:ext uri="{BB962C8B-B14F-4D97-AF65-F5344CB8AC3E}">
        <p14:creationId xmlns:p14="http://schemas.microsoft.com/office/powerpoint/2010/main" val="2905378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4505</TotalTime>
  <Words>1051</Words>
  <Application>Microsoft Macintosh PowerPoint</Application>
  <PresentationFormat>On-screen Show (4:3)</PresentationFormat>
  <Paragraphs>843</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Couture</vt:lpstr>
      <vt:lpstr>Ms. Figueroa </vt:lpstr>
      <vt:lpstr>PowerPoint Presentation</vt:lpstr>
      <vt:lpstr>September Snack Schedule</vt:lpstr>
      <vt:lpstr>Class Schedule </vt:lpstr>
      <vt:lpstr>Homework </vt:lpstr>
      <vt:lpstr>Itchy’s Alphabet </vt:lpstr>
      <vt:lpstr>Conscious Discipline </vt:lpstr>
      <vt:lpstr>Walking Fieldtrips </vt:lpstr>
      <vt:lpstr>Newsletter</vt:lpstr>
      <vt:lpstr>Class units </vt:lpstr>
      <vt:lpstr>Classroom Management </vt:lpstr>
      <vt:lpstr>Scholastics book Order </vt:lpstr>
      <vt:lpstr>Class Dojo </vt:lpstr>
      <vt:lpstr>http://figueroajrces.weebly.com</vt:lpstr>
      <vt:lpstr>PowerPoint Presentation</vt:lpstr>
      <vt:lpstr>Parent Communication &amp;  Thursday Folders </vt:lpstr>
      <vt:lpstr>Math Perspectives  Pre-K Curriculum</vt:lpstr>
      <vt:lpstr>Literacy Beginnings: </vt:lpstr>
      <vt:lpstr>Pre-K Mathematics Environment</vt:lpstr>
      <vt:lpstr>Pre-K Math Experiences</vt:lpstr>
      <vt:lpstr>Prekindergarten Development</vt:lpstr>
      <vt:lpstr>Responsive Classroom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Figueroa </dc:title>
  <dc:creator>Figueroa</dc:creator>
  <cp:lastModifiedBy>Figueroa</cp:lastModifiedBy>
  <cp:revision>29</cp:revision>
  <dcterms:created xsi:type="dcterms:W3CDTF">2015-08-24T17:22:49Z</dcterms:created>
  <dcterms:modified xsi:type="dcterms:W3CDTF">2016-08-19T17:38:31Z</dcterms:modified>
</cp:coreProperties>
</file>